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64" r:id="rId4"/>
    <p:sldId id="268" r:id="rId5"/>
    <p:sldId id="266" r:id="rId6"/>
    <p:sldId id="265" r:id="rId7"/>
    <p:sldId id="267" r:id="rId8"/>
    <p:sldId id="273" r:id="rId9"/>
    <p:sldId id="270" r:id="rId10"/>
    <p:sldId id="271" r:id="rId11"/>
    <p:sldId id="272" r:id="rId12"/>
    <p:sldId id="276" r:id="rId13"/>
    <p:sldId id="274" r:id="rId14"/>
    <p:sldId id="275" r:id="rId15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3824"/>
    <a:srgbClr val="0B0B06"/>
    <a:srgbClr val="FCF5CC"/>
    <a:srgbClr val="F0E1BF"/>
    <a:srgbClr val="FFFFCC"/>
    <a:srgbClr val="FFFFFF"/>
    <a:srgbClr val="888662"/>
    <a:srgbClr val="B18432"/>
    <a:srgbClr val="FEFBE5"/>
    <a:srgbClr val="898E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675E56-555C-40A6-BD5F-3E8CBCF3D171}" v="13" dt="2025-01-16T02:32:30.060"/>
    <p1510:client id="{AD1A4F47-79C3-471E-9EB1-14A493C5E805}" v="53" dt="2025-01-16T01:15:31.4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4" autoAdjust="0"/>
    <p:restoredTop sz="94660"/>
  </p:normalViewPr>
  <p:slideViewPr>
    <p:cSldViewPr snapToGrid="0">
      <p:cViewPr varScale="1">
        <p:scale>
          <a:sx n="49" d="100"/>
          <a:sy n="49" d="100"/>
        </p:scale>
        <p:origin x="2124" y="39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a Esther Sassi" userId="def4bbacdc63142f" providerId="LiveId" clId="{66675E56-555C-40A6-BD5F-3E8CBCF3D171}"/>
    <pc:docChg chg="undo custSel addSld modSld sldOrd">
      <pc:chgData name="Daniela Esther Sassi" userId="def4bbacdc63142f" providerId="LiveId" clId="{66675E56-555C-40A6-BD5F-3E8CBCF3D171}" dt="2025-01-16T02:51:13.999" v="1022"/>
      <pc:docMkLst>
        <pc:docMk/>
      </pc:docMkLst>
      <pc:sldChg chg="delSp mod">
        <pc:chgData name="Daniela Esther Sassi" userId="def4bbacdc63142f" providerId="LiveId" clId="{66675E56-555C-40A6-BD5F-3E8CBCF3D171}" dt="2025-01-16T02:49:51.907" v="1017" actId="478"/>
        <pc:sldMkLst>
          <pc:docMk/>
          <pc:sldMk cId="885494528" sldId="264"/>
        </pc:sldMkLst>
        <pc:spChg chg="del">
          <ac:chgData name="Daniela Esther Sassi" userId="def4bbacdc63142f" providerId="LiveId" clId="{66675E56-555C-40A6-BD5F-3E8CBCF3D171}" dt="2025-01-16T02:49:51.907" v="1017" actId="478"/>
          <ac:spMkLst>
            <pc:docMk/>
            <pc:sldMk cId="885494528" sldId="264"/>
            <ac:spMk id="8" creationId="{1F307F4F-D7FA-E672-B03C-A69D0C249035}"/>
          </ac:spMkLst>
        </pc:spChg>
      </pc:sldChg>
      <pc:sldChg chg="delSp mod">
        <pc:chgData name="Daniela Esther Sassi" userId="def4bbacdc63142f" providerId="LiveId" clId="{66675E56-555C-40A6-BD5F-3E8CBCF3D171}" dt="2025-01-16T02:50:06.777" v="1018" actId="478"/>
        <pc:sldMkLst>
          <pc:docMk/>
          <pc:sldMk cId="3806967459" sldId="266"/>
        </pc:sldMkLst>
        <pc:spChg chg="del">
          <ac:chgData name="Daniela Esther Sassi" userId="def4bbacdc63142f" providerId="LiveId" clId="{66675E56-555C-40A6-BD5F-3E8CBCF3D171}" dt="2025-01-16T02:50:06.777" v="1018" actId="478"/>
          <ac:spMkLst>
            <pc:docMk/>
            <pc:sldMk cId="3806967459" sldId="266"/>
            <ac:spMk id="8" creationId="{3C06FEAC-2AFC-0145-2F70-E50FC2912E03}"/>
          </ac:spMkLst>
        </pc:spChg>
      </pc:sldChg>
      <pc:sldChg chg="delSp mod">
        <pc:chgData name="Daniela Esther Sassi" userId="def4bbacdc63142f" providerId="LiveId" clId="{66675E56-555C-40A6-BD5F-3E8CBCF3D171}" dt="2025-01-16T02:50:15.242" v="1019" actId="478"/>
        <pc:sldMkLst>
          <pc:docMk/>
          <pc:sldMk cId="2175658333" sldId="267"/>
        </pc:sldMkLst>
        <pc:spChg chg="del">
          <ac:chgData name="Daniela Esther Sassi" userId="def4bbacdc63142f" providerId="LiveId" clId="{66675E56-555C-40A6-BD5F-3E8CBCF3D171}" dt="2025-01-16T02:50:15.242" v="1019" actId="478"/>
          <ac:spMkLst>
            <pc:docMk/>
            <pc:sldMk cId="2175658333" sldId="267"/>
            <ac:spMk id="8" creationId="{494A8674-8A6E-619A-0383-5BA1E87A9F8E}"/>
          </ac:spMkLst>
        </pc:spChg>
      </pc:sldChg>
      <pc:sldChg chg="ord">
        <pc:chgData name="Daniela Esther Sassi" userId="def4bbacdc63142f" providerId="LiveId" clId="{66675E56-555C-40A6-BD5F-3E8CBCF3D171}" dt="2025-01-16T02:51:13.999" v="1022"/>
        <pc:sldMkLst>
          <pc:docMk/>
          <pc:sldMk cId="1149451626" sldId="268"/>
        </pc:sldMkLst>
      </pc:sldChg>
      <pc:sldChg chg="delSp mod">
        <pc:chgData name="Daniela Esther Sassi" userId="def4bbacdc63142f" providerId="LiveId" clId="{66675E56-555C-40A6-BD5F-3E8CBCF3D171}" dt="2025-01-16T02:50:23.397" v="1020" actId="478"/>
        <pc:sldMkLst>
          <pc:docMk/>
          <pc:sldMk cId="1296701022" sldId="270"/>
        </pc:sldMkLst>
        <pc:spChg chg="del">
          <ac:chgData name="Daniela Esther Sassi" userId="def4bbacdc63142f" providerId="LiveId" clId="{66675E56-555C-40A6-BD5F-3E8CBCF3D171}" dt="2025-01-16T02:50:23.397" v="1020" actId="478"/>
          <ac:spMkLst>
            <pc:docMk/>
            <pc:sldMk cId="1296701022" sldId="270"/>
            <ac:spMk id="8" creationId="{30B5FA0A-1158-5C7D-B075-7E971A66E35F}"/>
          </ac:spMkLst>
        </pc:spChg>
      </pc:sldChg>
      <pc:sldChg chg="addSp delSp modSp mod">
        <pc:chgData name="Daniela Esther Sassi" userId="def4bbacdc63142f" providerId="LiveId" clId="{66675E56-555C-40A6-BD5F-3E8CBCF3D171}" dt="2025-01-16T02:41:30.341" v="980" actId="20577"/>
        <pc:sldMkLst>
          <pc:docMk/>
          <pc:sldMk cId="320153586" sldId="274"/>
        </pc:sldMkLst>
        <pc:spChg chg="add mod">
          <ac:chgData name="Daniela Esther Sassi" userId="def4bbacdc63142f" providerId="LiveId" clId="{66675E56-555C-40A6-BD5F-3E8CBCF3D171}" dt="2025-01-16T02:33:57.187" v="936" actId="1035"/>
          <ac:spMkLst>
            <pc:docMk/>
            <pc:sldMk cId="320153586" sldId="274"/>
            <ac:spMk id="3" creationId="{3170F628-0CC9-E0A4-0220-38F92D50D3AD}"/>
          </ac:spMkLst>
        </pc:spChg>
        <pc:spChg chg="mod">
          <ac:chgData name="Daniela Esther Sassi" userId="def4bbacdc63142f" providerId="LiveId" clId="{66675E56-555C-40A6-BD5F-3E8CBCF3D171}" dt="2025-01-16T02:33:28.919" v="864" actId="1036"/>
          <ac:spMkLst>
            <pc:docMk/>
            <pc:sldMk cId="320153586" sldId="274"/>
            <ac:spMk id="4" creationId="{8B195CE1-56C6-C54E-CE2A-A6C88FF13EE7}"/>
          </ac:spMkLst>
        </pc:spChg>
        <pc:spChg chg="add mod">
          <ac:chgData name="Daniela Esther Sassi" userId="def4bbacdc63142f" providerId="LiveId" clId="{66675E56-555C-40A6-BD5F-3E8CBCF3D171}" dt="2025-01-16T02:33:57.187" v="936" actId="1035"/>
          <ac:spMkLst>
            <pc:docMk/>
            <pc:sldMk cId="320153586" sldId="274"/>
            <ac:spMk id="5" creationId="{EF38A50E-DA18-AB9B-E12F-DDAFB14F4442}"/>
          </ac:spMkLst>
        </pc:spChg>
        <pc:spChg chg="add mod">
          <ac:chgData name="Daniela Esther Sassi" userId="def4bbacdc63142f" providerId="LiveId" clId="{66675E56-555C-40A6-BD5F-3E8CBCF3D171}" dt="2025-01-16T02:33:57.187" v="936" actId="1035"/>
          <ac:spMkLst>
            <pc:docMk/>
            <pc:sldMk cId="320153586" sldId="274"/>
            <ac:spMk id="6" creationId="{B5DF9221-01C5-C297-2F5E-427B34E0A695}"/>
          </ac:spMkLst>
        </pc:spChg>
        <pc:spChg chg="mod">
          <ac:chgData name="Daniela Esther Sassi" userId="def4bbacdc63142f" providerId="LiveId" clId="{66675E56-555C-40A6-BD5F-3E8CBCF3D171}" dt="2025-01-16T02:41:30.341" v="980" actId="20577"/>
          <ac:spMkLst>
            <pc:docMk/>
            <pc:sldMk cId="320153586" sldId="274"/>
            <ac:spMk id="7" creationId="{643221EF-6311-4463-DCB7-8FDA3DA97034}"/>
          </ac:spMkLst>
        </pc:spChg>
        <pc:picChg chg="del mod">
          <ac:chgData name="Daniela Esther Sassi" userId="def4bbacdc63142f" providerId="LiveId" clId="{66675E56-555C-40A6-BD5F-3E8CBCF3D171}" dt="2025-01-16T02:15:26.377" v="386" actId="21"/>
          <ac:picMkLst>
            <pc:docMk/>
            <pc:sldMk cId="320153586" sldId="274"/>
            <ac:picMk id="9" creationId="{9CD759FE-226E-2900-FA70-84F12E73BA81}"/>
          </ac:picMkLst>
        </pc:picChg>
      </pc:sldChg>
      <pc:sldChg chg="addSp delSp modSp mod">
        <pc:chgData name="Daniela Esther Sassi" userId="def4bbacdc63142f" providerId="LiveId" clId="{66675E56-555C-40A6-BD5F-3E8CBCF3D171}" dt="2025-01-16T02:42:47.472" v="1016" actId="20577"/>
        <pc:sldMkLst>
          <pc:docMk/>
          <pc:sldMk cId="808124092" sldId="275"/>
        </pc:sldMkLst>
        <pc:spChg chg="mod topLvl">
          <ac:chgData name="Daniela Esther Sassi" userId="def4bbacdc63142f" providerId="LiveId" clId="{66675E56-555C-40A6-BD5F-3E8CBCF3D171}" dt="2025-01-16T02:17:40.203" v="599" actId="165"/>
          <ac:spMkLst>
            <pc:docMk/>
            <pc:sldMk cId="808124092" sldId="275"/>
            <ac:spMk id="2" creationId="{8457B70B-A699-C447-6759-E2E9B95B43FB}"/>
          </ac:spMkLst>
        </pc:spChg>
        <pc:spChg chg="add del mod topLvl">
          <ac:chgData name="Daniela Esther Sassi" userId="def4bbacdc63142f" providerId="LiveId" clId="{66675E56-555C-40A6-BD5F-3E8CBCF3D171}" dt="2025-01-16T02:18:03.595" v="601" actId="21"/>
          <ac:spMkLst>
            <pc:docMk/>
            <pc:sldMk cId="808124092" sldId="275"/>
            <ac:spMk id="3" creationId="{3170F628-0CC9-E0A4-0220-38F92D50D3AD}"/>
          </ac:spMkLst>
        </pc:spChg>
        <pc:spChg chg="mod topLvl">
          <ac:chgData name="Daniela Esther Sassi" userId="def4bbacdc63142f" providerId="LiveId" clId="{66675E56-555C-40A6-BD5F-3E8CBCF3D171}" dt="2025-01-16T02:42:47.472" v="1016" actId="20577"/>
          <ac:spMkLst>
            <pc:docMk/>
            <pc:sldMk cId="808124092" sldId="275"/>
            <ac:spMk id="4" creationId="{F116F917-FFAA-1620-243B-5BF7C02EAED8}"/>
          </ac:spMkLst>
        </pc:spChg>
        <pc:spChg chg="add del mod topLvl">
          <ac:chgData name="Daniela Esther Sassi" userId="def4bbacdc63142f" providerId="LiveId" clId="{66675E56-555C-40A6-BD5F-3E8CBCF3D171}" dt="2025-01-16T02:18:03.595" v="601" actId="21"/>
          <ac:spMkLst>
            <pc:docMk/>
            <pc:sldMk cId="808124092" sldId="275"/>
            <ac:spMk id="5" creationId="{EF38A50E-DA18-AB9B-E12F-DDAFB14F4442}"/>
          </ac:spMkLst>
        </pc:spChg>
        <pc:spChg chg="mod topLvl">
          <ac:chgData name="Daniela Esther Sassi" userId="def4bbacdc63142f" providerId="LiveId" clId="{66675E56-555C-40A6-BD5F-3E8CBCF3D171}" dt="2025-01-16T02:42:17.284" v="1007" actId="1036"/>
          <ac:spMkLst>
            <pc:docMk/>
            <pc:sldMk cId="808124092" sldId="275"/>
            <ac:spMk id="7" creationId="{4913573B-4230-946A-8296-90ADF7EC00AA}"/>
          </ac:spMkLst>
        </pc:spChg>
        <pc:grpChg chg="add del mod">
          <ac:chgData name="Daniela Esther Sassi" userId="def4bbacdc63142f" providerId="LiveId" clId="{66675E56-555C-40A6-BD5F-3E8CBCF3D171}" dt="2025-01-16T02:17:40.203" v="599" actId="165"/>
          <ac:grpSpMkLst>
            <pc:docMk/>
            <pc:sldMk cId="808124092" sldId="275"/>
            <ac:grpSpMk id="6" creationId="{33538F91-FE14-5E12-54D0-0DDC8E818E83}"/>
          </ac:grpSpMkLst>
        </pc:grpChg>
        <pc:picChg chg="mod topLvl">
          <ac:chgData name="Daniela Esther Sassi" userId="def4bbacdc63142f" providerId="LiveId" clId="{66675E56-555C-40A6-BD5F-3E8CBCF3D171}" dt="2025-01-16T02:17:40.203" v="599" actId="165"/>
          <ac:picMkLst>
            <pc:docMk/>
            <pc:sldMk cId="808124092" sldId="275"/>
            <ac:picMk id="17" creationId="{EBB44B9C-A16D-9A35-F8AA-83B2583176A6}"/>
          </ac:picMkLst>
        </pc:picChg>
      </pc:sldChg>
      <pc:sldChg chg="addSp delSp modSp add mod ord">
        <pc:chgData name="Daniela Esther Sassi" userId="def4bbacdc63142f" providerId="LiveId" clId="{66675E56-555C-40A6-BD5F-3E8CBCF3D171}" dt="2025-01-16T02:40:15.223" v="965" actId="20577"/>
        <pc:sldMkLst>
          <pc:docMk/>
          <pc:sldMk cId="1713457671" sldId="276"/>
        </pc:sldMkLst>
        <pc:spChg chg="mod">
          <ac:chgData name="Daniela Esther Sassi" userId="def4bbacdc63142f" providerId="LiveId" clId="{66675E56-555C-40A6-BD5F-3E8CBCF3D171}" dt="2025-01-16T02:40:15.223" v="965" actId="20577"/>
          <ac:spMkLst>
            <pc:docMk/>
            <pc:sldMk cId="1713457671" sldId="276"/>
            <ac:spMk id="15" creationId="{C46E5D01-5D77-0DCB-9552-13852E246F33}"/>
          </ac:spMkLst>
        </pc:spChg>
        <pc:picChg chg="add mod">
          <ac:chgData name="Daniela Esther Sassi" userId="def4bbacdc63142f" providerId="LiveId" clId="{66675E56-555C-40A6-BD5F-3E8CBCF3D171}" dt="2025-01-16T02:39:44.226" v="963" actId="12788"/>
          <ac:picMkLst>
            <pc:docMk/>
            <pc:sldMk cId="1713457671" sldId="276"/>
            <ac:picMk id="3" creationId="{D6A78AE8-1E4E-3712-8EF7-E6B6989CE697}"/>
          </ac:picMkLst>
        </pc:picChg>
        <pc:picChg chg="del">
          <ac:chgData name="Daniela Esther Sassi" userId="def4bbacdc63142f" providerId="LiveId" clId="{66675E56-555C-40A6-BD5F-3E8CBCF3D171}" dt="2025-01-16T02:16:01.769" v="405" actId="478"/>
          <ac:picMkLst>
            <pc:docMk/>
            <pc:sldMk cId="1713457671" sldId="276"/>
            <ac:picMk id="4" creationId="{C6CF8024-37A1-82D4-0ECC-8B8481908D93}"/>
          </ac:picMkLst>
        </pc:picChg>
        <pc:picChg chg="add mod">
          <ac:chgData name="Daniela Esther Sassi" userId="def4bbacdc63142f" providerId="LiveId" clId="{66675E56-555C-40A6-BD5F-3E8CBCF3D171}" dt="2025-01-16T02:39:44.226" v="963" actId="12788"/>
          <ac:picMkLst>
            <pc:docMk/>
            <pc:sldMk cId="1713457671" sldId="276"/>
            <ac:picMk id="9" creationId="{9CD759FE-226E-2900-FA70-84F12E73BA81}"/>
          </ac:picMkLst>
        </pc:picChg>
      </pc:sldChg>
    </pc:docChg>
  </pc:docChgLst>
</pc:chgInfo>
</file>

<file path=ppt/media/image1.png>
</file>

<file path=ppt/media/image10.jpg>
</file>

<file path=ppt/media/image11.pn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964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6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64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368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41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231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36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884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7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33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A857AE-3868-4D6A-B6E7-4E5F425A6419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99162D-76EA-4F21-9581-F5FB98D35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64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aniela-esther-sassi-274b7328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stagram.com/danisassi/" TargetMode="External"/><Relationship Id="rId4" Type="http://schemas.openxmlformats.org/officeDocument/2006/relationships/hyperlink" Target="https://github.com/DaniSassi/Daniela-Esther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undeehillsresort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daniela-esther-sassi-274b732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55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814E41-67B9-65F3-9BF5-102E35E6C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43A88E56-CDB8-6550-85F3-3ABC8203A6D8}"/>
              </a:ext>
            </a:extLst>
          </p:cNvPr>
          <p:cNvGrpSpPr/>
          <p:nvPr/>
        </p:nvGrpSpPr>
        <p:grpSpPr>
          <a:xfrm>
            <a:off x="-9729" y="0"/>
            <a:ext cx="9620657" cy="12801600"/>
            <a:chOff x="-9729" y="0"/>
            <a:chExt cx="9620657" cy="128016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52B0650-FCE1-67BC-9CAC-B3B3EFBB755B}"/>
                </a:ext>
              </a:extLst>
            </p:cNvPr>
            <p:cNvSpPr/>
            <p:nvPr/>
          </p:nvSpPr>
          <p:spPr>
            <a:xfrm>
              <a:off x="9728" y="0"/>
              <a:ext cx="9601200" cy="6400800"/>
            </a:xfrm>
            <a:prstGeom prst="rect">
              <a:avLst/>
            </a:prstGeom>
            <a:gradFill flip="none" rotWithShape="1">
              <a:gsLst>
                <a:gs pos="0">
                  <a:srgbClr val="0B0B06"/>
                </a:gs>
                <a:gs pos="18000">
                  <a:srgbClr val="C0BA98"/>
                </a:gs>
                <a:gs pos="7000">
                  <a:srgbClr val="888662"/>
                </a:gs>
                <a:gs pos="64000">
                  <a:srgbClr val="F1E4C0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>
              <a:solidFill>
                <a:schemeClr val="bg1"/>
              </a:solidFill>
            </a:ln>
            <a:effectLst>
              <a:innerShdw blurRad="63500" dist="50800" dir="5400000">
                <a:srgbClr val="EFE9E8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A wine glass with a landscape in the background&#10;&#10;Description automatically generated">
              <a:extLst>
                <a:ext uri="{FF2B5EF4-FFF2-40B4-BE49-F238E27FC236}">
                  <a16:creationId xmlns:a16="http://schemas.microsoft.com/office/drawing/2014/main" id="{D2444AB7-5550-DAC6-1FF9-CD8053040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1387"/>
              <a:ext cx="9601200" cy="9601200"/>
            </a:xfrm>
            <a:prstGeom prst="rect">
              <a:avLst/>
            </a:prstGeom>
          </p:spPr>
        </p:pic>
        <p:pic>
          <p:nvPicPr>
            <p:cNvPr id="14" name="Picture 13" descr="A blurry image of a person's face&#10;&#10;Description automatically generated">
              <a:extLst>
                <a:ext uri="{FF2B5EF4-FFF2-40B4-BE49-F238E27FC236}">
                  <a16:creationId xmlns:a16="http://schemas.microsoft.com/office/drawing/2014/main" id="{4B912AB7-6CA7-531E-58BA-3F1E90E93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777" y="10176272"/>
              <a:ext cx="9601200" cy="2625328"/>
            </a:xfrm>
            <a:prstGeom prst="rect">
              <a:avLst/>
            </a:prstGeom>
          </p:spPr>
        </p:pic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D411358-73F3-7780-9CAE-AD9001D590C8}"/>
                </a:ext>
              </a:extLst>
            </p:cNvPr>
            <p:cNvGrpSpPr/>
            <p:nvPr/>
          </p:nvGrpSpPr>
          <p:grpSpPr>
            <a:xfrm>
              <a:off x="2770431" y="252443"/>
              <a:ext cx="3745777" cy="2129251"/>
              <a:chOff x="-4119467" y="1262540"/>
              <a:chExt cx="3745777" cy="2129251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603EE6E1-1E63-0BA3-FDE4-5D145C195CDC}"/>
                  </a:ext>
                </a:extLst>
              </p:cNvPr>
              <p:cNvSpPr/>
              <p:nvPr/>
            </p:nvSpPr>
            <p:spPr>
              <a:xfrm>
                <a:off x="-4119467" y="1262540"/>
                <a:ext cx="3745777" cy="2129251"/>
              </a:xfrm>
              <a:prstGeom prst="ellipse">
                <a:avLst/>
              </a:prstGeom>
              <a:gradFill flip="none" rotWithShape="1">
                <a:gsLst>
                  <a:gs pos="5000">
                    <a:srgbClr val="F0E1BF"/>
                  </a:gs>
                  <a:gs pos="13042">
                    <a:srgbClr val="F0E1BF"/>
                  </a:gs>
                  <a:gs pos="25000">
                    <a:srgbClr val="F0E1BF"/>
                  </a:gs>
                  <a:gs pos="74000">
                    <a:srgbClr val="9E7130"/>
                  </a:gs>
                  <a:gs pos="60514">
                    <a:srgbClr val="F0E1BF"/>
                  </a:gs>
                  <a:gs pos="34456">
                    <a:srgbClr val="F0E1BF"/>
                  </a:gs>
                  <a:gs pos="46250">
                    <a:srgbClr val="F0E1BF"/>
                  </a:gs>
                  <a:gs pos="83000">
                    <a:srgbClr val="8D6321"/>
                  </a:gs>
                  <a:gs pos="100000">
                    <a:srgbClr val="70755F"/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extrusionH="76200" contourW="12700" prstMaterial="translucentPowder">
                <a:extrusionClr>
                  <a:schemeClr val="bg1"/>
                </a:extrusionClr>
                <a:contourClr>
                  <a:srgbClr val="F0E1BF"/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7" name="Picture 16" descr="A logo with smoke coming out of it&#10;&#10;Description automatically generated">
                <a:extLst>
                  <a:ext uri="{FF2B5EF4-FFF2-40B4-BE49-F238E27FC236}">
                    <a16:creationId xmlns:a16="http://schemas.microsoft.com/office/drawing/2014/main" id="{0E89439A-5439-C83E-6FEF-560A5B79F0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991877" y="1331658"/>
                <a:ext cx="3618187" cy="1991014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F3B12B8-3B71-617A-AB23-59BBE229B05F}"/>
                </a:ext>
              </a:extLst>
            </p:cNvPr>
            <p:cNvSpPr txBox="1"/>
            <p:nvPr/>
          </p:nvSpPr>
          <p:spPr>
            <a:xfrm>
              <a:off x="-9729" y="10079288"/>
              <a:ext cx="9601200" cy="769441"/>
            </a:xfrm>
            <a:prstGeom prst="rect">
              <a:avLst/>
            </a:prstGeom>
            <a:solidFill>
              <a:srgbClr val="27281C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ln>
                    <a:solidFill>
                      <a:srgbClr val="898E75"/>
                    </a:solidFill>
                  </a:ln>
                  <a:solidFill>
                    <a:srgbClr val="F0E1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fornian FB" panose="0207040306080B030204" pitchFamily="18" charset="0"/>
                  <a:cs typeface="Aldhabi" panose="020F0502020204030204" pitchFamily="2" charset="-78"/>
                </a:rPr>
                <a:t>a Alma de Willamette Valley </a:t>
              </a:r>
              <a:r>
                <a:rPr lang="en-US" sz="4400" b="1" dirty="0" err="1">
                  <a:ln>
                    <a:solidFill>
                      <a:srgbClr val="898E75"/>
                    </a:solidFill>
                  </a:ln>
                  <a:solidFill>
                    <a:srgbClr val="F0E1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fornian FB" panose="0207040306080B030204" pitchFamily="18" charset="0"/>
                  <a:cs typeface="Aldhabi" panose="020F0502020204030204" pitchFamily="2" charset="-78"/>
                </a:rPr>
                <a:t>na</a:t>
              </a:r>
              <a:r>
                <a:rPr lang="en-US" sz="4400" b="1" dirty="0">
                  <a:ln>
                    <a:solidFill>
                      <a:srgbClr val="898E75"/>
                    </a:solidFill>
                  </a:ln>
                  <a:solidFill>
                    <a:srgbClr val="F0E1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fornian FB" panose="0207040306080B030204" pitchFamily="18" charset="0"/>
                  <a:cs typeface="Aldhabi" panose="020F0502020204030204" pitchFamily="2" charset="-78"/>
                </a:rPr>
                <a:t> </a:t>
              </a:r>
              <a:r>
                <a:rPr lang="en-US" sz="4400" b="1" dirty="0" err="1">
                  <a:ln>
                    <a:solidFill>
                      <a:srgbClr val="898E75"/>
                    </a:solidFill>
                  </a:ln>
                  <a:solidFill>
                    <a:srgbClr val="F0E1B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fornian FB" panose="0207040306080B030204" pitchFamily="18" charset="0"/>
                  <a:cs typeface="Aldhabi" panose="020F0502020204030204" pitchFamily="2" charset="-78"/>
                </a:rPr>
                <a:t>Taça</a:t>
              </a:r>
              <a:endParaRPr lang="en-US" sz="4400" b="1" dirty="0">
                <a:ln>
                  <a:solidFill>
                    <a:srgbClr val="898E75"/>
                  </a:solidFill>
                </a:ln>
                <a:solidFill>
                  <a:srgbClr val="F0E1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20F0502020204030204" pitchFamily="2" charset="-78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AE2E3B5-3B09-F142-F18D-1BCF16CCB910}"/>
                </a:ext>
              </a:extLst>
            </p:cNvPr>
            <p:cNvSpPr txBox="1"/>
            <p:nvPr/>
          </p:nvSpPr>
          <p:spPr>
            <a:xfrm>
              <a:off x="4683760" y="11374820"/>
              <a:ext cx="4439920" cy="523220"/>
            </a:xfrm>
            <a:prstGeom prst="rect">
              <a:avLst/>
            </a:prstGeom>
            <a:solidFill>
              <a:srgbClr val="27281C"/>
            </a:solidFill>
          </p:spPr>
          <p:txBody>
            <a:bodyPr wrap="square" rtlCol="0">
              <a:spAutoFit/>
            </a:bodyPr>
            <a:lstStyle/>
            <a:p>
              <a:pPr marL="630238" indent="-630238" algn="ctr">
                <a:tabLst>
                  <a:tab pos="4572000" algn="l"/>
                </a:tabLst>
              </a:pPr>
              <a:r>
                <a:rPr lang="pt-BR" sz="2800" kern="2000" dirty="0">
                  <a:ln>
                    <a:solidFill>
                      <a:srgbClr val="898E75"/>
                    </a:solidFill>
                  </a:ln>
                  <a:solidFill>
                    <a:srgbClr val="B1843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fornian FB" panose="0207040306080B030204" pitchFamily="18" charset="0"/>
                  <a:cs typeface="Aldhabi" panose="020F0502020204030204" pitchFamily="2" charset="-78"/>
                </a:rPr>
                <a:t>D</a:t>
              </a:r>
              <a:r>
                <a:rPr lang="en-US" sz="2800" kern="2000" dirty="0" err="1">
                  <a:ln>
                    <a:solidFill>
                      <a:srgbClr val="898E75"/>
                    </a:solidFill>
                  </a:ln>
                  <a:solidFill>
                    <a:srgbClr val="B1843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fornian FB" panose="0207040306080B030204" pitchFamily="18" charset="0"/>
                  <a:cs typeface="Aldhabi" panose="020F0502020204030204" pitchFamily="2" charset="-78"/>
                </a:rPr>
                <a:t>aniela</a:t>
              </a:r>
              <a:r>
                <a:rPr lang="en-US" sz="2800" kern="2000" dirty="0">
                  <a:ln>
                    <a:solidFill>
                      <a:srgbClr val="898E75"/>
                    </a:solidFill>
                  </a:ln>
                  <a:solidFill>
                    <a:srgbClr val="B1843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fornian FB" panose="0207040306080B030204" pitchFamily="18" charset="0"/>
                  <a:cs typeface="Aldhabi" panose="020F0502020204030204" pitchFamily="2" charset="-78"/>
                </a:rPr>
                <a:t> Esther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770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766D28-3DEB-3586-34A6-1A772A9DD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6AD4045-A18F-5126-F709-D531F429D1A8}"/>
              </a:ext>
            </a:extLst>
          </p:cNvPr>
          <p:cNvSpPr/>
          <p:nvPr/>
        </p:nvSpPr>
        <p:spPr>
          <a:xfrm>
            <a:off x="11589" y="0"/>
            <a:ext cx="9578022" cy="12801600"/>
          </a:xfrm>
          <a:prstGeom prst="rect">
            <a:avLst/>
          </a:prstGeom>
          <a:gradFill flip="none" rotWithShape="1">
            <a:gsLst>
              <a:gs pos="42000">
                <a:srgbClr val="FCF5CC">
                  <a:alpha val="70000"/>
                </a:srgbClr>
              </a:gs>
              <a:gs pos="64000">
                <a:srgbClr val="F1E4C0">
                  <a:shade val="100000"/>
                  <a:satMod val="115000"/>
                  <a:alpha val="7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4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Essência</a:t>
            </a:r>
            <a:endParaRPr lang="en-US" sz="64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pic>
        <p:nvPicPr>
          <p:cNvPr id="4" name="Picture 3" descr="A wine bottle and glasses on a table with a sunset in the background&#10;&#10;Description automatically generated">
            <a:extLst>
              <a:ext uri="{FF2B5EF4-FFF2-40B4-BE49-F238E27FC236}">
                <a16:creationId xmlns:a16="http://schemas.microsoft.com/office/drawing/2014/main" id="{8B422A11-4BCD-EBD5-DB4E-2C00432644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200" y="7378700"/>
            <a:ext cx="4762800" cy="4762800"/>
          </a:xfrm>
          <a:prstGeom prst="rect">
            <a:avLst/>
          </a:prstGeom>
          <a:effectLst>
            <a:outerShdw blurRad="50800" dist="38100" dir="16200000" rotWithShape="0">
              <a:srgbClr val="393824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03972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F86E77-A29D-4784-76E1-42CFDE285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691580-6B7A-F64C-15CA-C7630F8C7303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gradFill>
            <a:gsLst>
              <a:gs pos="42000">
                <a:srgbClr val="FCF5CC">
                  <a:alpha val="70000"/>
                </a:srgbClr>
              </a:gs>
              <a:gs pos="64000">
                <a:srgbClr val="F0E1BF">
                  <a:alpha val="70000"/>
                </a:srgbClr>
              </a:gs>
            </a:gsLst>
            <a:path path="shape">
              <a:fillToRect l="50000" t="50000" r="50000" b="5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A logo with smoke coming out of it&#10;&#10;Description automatically generated">
            <a:extLst>
              <a:ext uri="{FF2B5EF4-FFF2-40B4-BE49-F238E27FC236}">
                <a16:creationId xmlns:a16="http://schemas.microsoft.com/office/drawing/2014/main" id="{BCB71AAC-E110-8F3D-7A7C-2FEF01D5F8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95" y="12045212"/>
            <a:ext cx="921210" cy="506923"/>
          </a:xfrm>
          <a:prstGeom prst="rect">
            <a:avLst/>
          </a:prstGeom>
          <a:scene3d>
            <a:camera prst="orthographicFront"/>
            <a:lightRig rig="threePt" dir="t"/>
          </a:scene3d>
          <a:sp3d contourW="12700">
            <a:contourClr>
              <a:schemeClr val="bg1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CA6B35-F520-E992-16A6-B3AFCBDAFB1A}"/>
              </a:ext>
            </a:extLst>
          </p:cNvPr>
          <p:cNvSpPr txBox="1"/>
          <p:nvPr/>
        </p:nvSpPr>
        <p:spPr>
          <a:xfrm>
            <a:off x="944880" y="2913380"/>
            <a:ext cx="8178800" cy="8882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 dirty="0">
                <a:solidFill>
                  <a:srgbClr val="393824"/>
                </a:solidFill>
                <a:latin typeface="Californian FB" panose="0207040306080B030204" pitchFamily="18" charset="0"/>
              </a:rPr>
              <a:t>Visitar o Vale de Willamette é mais do que degustar vinhos; é vivenciar paisagens, que abraçam trilhas, que convidam à descoberta e pores do sol, que aquecem a alma. As vinícolas oferecem degustações guiadas, harmonizações gastronômicas e eventos, que celebram o melhor da região. Hospede-se em aconchegantes pousadas entre os vinhedos, explore trilhas ecológicas e aproveite serviços de guia e translado para tornar sua experiência ainda mais completa. O Vale de Willamette espera por você com taças erguidas e a natureza em festa.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A92084-9064-4B30-5D5C-0DA9D51134AD}"/>
              </a:ext>
            </a:extLst>
          </p:cNvPr>
          <p:cNvSpPr txBox="1"/>
          <p:nvPr/>
        </p:nvSpPr>
        <p:spPr>
          <a:xfrm>
            <a:off x="944880" y="660400"/>
            <a:ext cx="817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A Essência</a:t>
            </a:r>
            <a:endParaRPr lang="en-US" sz="48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13984F-2711-EEE0-EB67-68831E0F6C46}"/>
              </a:ext>
            </a:extLst>
          </p:cNvPr>
          <p:cNvSpPr txBox="1"/>
          <p:nvPr/>
        </p:nvSpPr>
        <p:spPr>
          <a:xfrm>
            <a:off x="944880" y="1833880"/>
            <a:ext cx="817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393824"/>
                </a:solidFill>
                <a:latin typeface="Californian FB" panose="0207040306080B030204" pitchFamily="18" charset="0"/>
              </a:rPr>
              <a:t>um Convite ao Encanto do Vale</a:t>
            </a:r>
            <a:endParaRPr lang="en-US" sz="4000" dirty="0">
              <a:solidFill>
                <a:srgbClr val="393824"/>
              </a:solidFill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3178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B1AF4B-ED63-A73B-56CC-A06119767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46E5D01-5D77-0DCB-9552-13852E246F33}"/>
              </a:ext>
            </a:extLst>
          </p:cNvPr>
          <p:cNvSpPr/>
          <p:nvPr/>
        </p:nvSpPr>
        <p:spPr>
          <a:xfrm>
            <a:off x="11589" y="0"/>
            <a:ext cx="9578022" cy="12801600"/>
          </a:xfrm>
          <a:prstGeom prst="rect">
            <a:avLst/>
          </a:prstGeom>
          <a:gradFill flip="none" rotWithShape="1">
            <a:gsLst>
              <a:gs pos="42000">
                <a:srgbClr val="FCF5CC">
                  <a:alpha val="70000"/>
                </a:srgbClr>
              </a:gs>
              <a:gs pos="64000">
                <a:srgbClr val="F1E4C0">
                  <a:shade val="100000"/>
                  <a:satMod val="115000"/>
                  <a:alpha val="7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64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r>
              <a:rPr lang="pt-BR" sz="64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Autora </a:t>
            </a:r>
          </a:p>
          <a:p>
            <a:pPr algn="ctr"/>
            <a:r>
              <a:rPr lang="pt-BR" sz="28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&amp;</a:t>
            </a:r>
          </a:p>
          <a:p>
            <a:pPr algn="ctr"/>
            <a:r>
              <a:rPr lang="pt-BR" sz="64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 Referência</a:t>
            </a:r>
          </a:p>
          <a:p>
            <a:pPr algn="ctr"/>
            <a:endParaRPr lang="pt-BR" sz="64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en-US" sz="64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pic>
        <p:nvPicPr>
          <p:cNvPr id="9" name="Picture 8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9CD759FE-226E-2900-FA70-84F12E73BA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376" y="688861"/>
            <a:ext cx="3975379" cy="432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A78AE8-1E4E-3712-8EF7-E6B6989CE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910" y="7869676"/>
            <a:ext cx="4252311" cy="393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57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082DDC-1BBE-EBFF-5173-AD2ADFEE7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C64696-C79E-C1A9-1DAE-177A002BC97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gradFill>
            <a:gsLst>
              <a:gs pos="42000">
                <a:srgbClr val="FCF5CC">
                  <a:alpha val="70000"/>
                </a:srgbClr>
              </a:gs>
              <a:gs pos="64000">
                <a:srgbClr val="F0E1BF">
                  <a:alpha val="70000"/>
                </a:srgbClr>
              </a:gs>
            </a:gsLst>
            <a:path path="shape">
              <a:fillToRect l="50000" t="50000" r="50000" b="5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A logo with smoke coming out of it&#10;&#10;Description automatically generated">
            <a:extLst>
              <a:ext uri="{FF2B5EF4-FFF2-40B4-BE49-F238E27FC236}">
                <a16:creationId xmlns:a16="http://schemas.microsoft.com/office/drawing/2014/main" id="{07F73CCE-9E37-13ED-94D7-4B9708314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95" y="12045212"/>
            <a:ext cx="921210" cy="506923"/>
          </a:xfrm>
          <a:prstGeom prst="rect">
            <a:avLst/>
          </a:prstGeom>
          <a:scene3d>
            <a:camera prst="orthographicFront"/>
            <a:lightRig rig="threePt" dir="t"/>
          </a:scene3d>
          <a:sp3d contourW="12700">
            <a:contourClr>
              <a:schemeClr val="bg1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195CE1-56C6-C54E-CE2A-A6C88FF13EE7}"/>
              </a:ext>
            </a:extLst>
          </p:cNvPr>
          <p:cNvSpPr txBox="1"/>
          <p:nvPr/>
        </p:nvSpPr>
        <p:spPr>
          <a:xfrm>
            <a:off x="944880" y="2864739"/>
            <a:ext cx="8178800" cy="6490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rgbClr val="393824"/>
                </a:solidFill>
                <a:latin typeface="Californian FB" panose="0207040306080B030204" pitchFamily="18" charset="0"/>
              </a:rPr>
              <a:t>Apaixonada pelo universo dos vinhos e encantada pela atmosfera única que envolve o Willamette Valley, </a:t>
            </a:r>
            <a:r>
              <a:rPr lang="pt-BR" sz="2800" i="1" dirty="0">
                <a:solidFill>
                  <a:srgbClr val="393824"/>
                </a:solidFill>
                <a:latin typeface="Californian FB" panose="0207040306080B030204" pitchFamily="18" charset="0"/>
              </a:rPr>
              <a:t>Daniela Esther </a:t>
            </a:r>
            <a:r>
              <a:rPr lang="pt-BR" sz="2800" dirty="0">
                <a:solidFill>
                  <a:srgbClr val="393824"/>
                </a:solidFill>
                <a:latin typeface="Californian FB" panose="0207040306080B030204" pitchFamily="18" charset="0"/>
              </a:rPr>
              <a:t>escreve não como especialista, mas como uma admiradora sensível das histórias, sabores e paisagens, que definem essa região. Sua curiosidade e fascínio pelo </a:t>
            </a:r>
            <a:r>
              <a:rPr lang="pt-BR" sz="2800" i="1" dirty="0">
                <a:solidFill>
                  <a:srgbClr val="393824"/>
                </a:solidFill>
                <a:latin typeface="Californian FB" panose="0207040306080B030204" pitchFamily="18" charset="0"/>
              </a:rPr>
              <a:t>terroir</a:t>
            </a:r>
            <a:r>
              <a:rPr lang="pt-BR" sz="2800" dirty="0">
                <a:solidFill>
                  <a:srgbClr val="393824"/>
                </a:solidFill>
                <a:latin typeface="Californian FB" panose="0207040306080B030204" pitchFamily="18" charset="0"/>
              </a:rPr>
              <a:t> e pela cultura local a conduziram por vinhedos e adegas, onde cada taça revela uma nova narrativa. Este eBook é um convite para compartilhar esse olhar atento e apaixonado por um dos destinos vinícolas mais encantadores do mundo.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3221EF-6311-4463-DCB7-8FDA3DA97034}"/>
              </a:ext>
            </a:extLst>
          </p:cNvPr>
          <p:cNvSpPr txBox="1"/>
          <p:nvPr/>
        </p:nvSpPr>
        <p:spPr>
          <a:xfrm>
            <a:off x="944880" y="1853339"/>
            <a:ext cx="8014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393824"/>
                </a:solidFill>
                <a:latin typeface="Californian FB" panose="0207040306080B030204" pitchFamily="18" charset="0"/>
              </a:rPr>
              <a:t>A Autora</a:t>
            </a:r>
            <a:endParaRPr lang="en-US" sz="4000" dirty="0">
              <a:solidFill>
                <a:srgbClr val="393824"/>
              </a:solidFill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70F628-0CC9-E0A4-0220-38F92D50D3AD}"/>
              </a:ext>
            </a:extLst>
          </p:cNvPr>
          <p:cNvSpPr txBox="1"/>
          <p:nvPr/>
        </p:nvSpPr>
        <p:spPr>
          <a:xfrm>
            <a:off x="944880" y="10185651"/>
            <a:ext cx="7702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fornian FB" panose="0207040306080B030204" pitchFamily="18" charset="0"/>
                <a:hlinkClick r:id="rId3"/>
              </a:rPr>
              <a:t>https://www.linkedin.com/in/daniela-esther-sassi-274b7328</a:t>
            </a:r>
            <a:endParaRPr lang="en-US" sz="2400" dirty="0">
              <a:latin typeface="Californian FB" panose="0207040306080B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38A50E-DA18-AB9B-E12F-DDAFB14F4442}"/>
              </a:ext>
            </a:extLst>
          </p:cNvPr>
          <p:cNvSpPr txBox="1"/>
          <p:nvPr/>
        </p:nvSpPr>
        <p:spPr>
          <a:xfrm>
            <a:off x="944880" y="10600698"/>
            <a:ext cx="5774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fornian FB" panose="0207040306080B030204" pitchFamily="18" charset="0"/>
                <a:hlinkClick r:id="rId4"/>
              </a:rPr>
              <a:t>https://github.com/DaniSassi/Daniela-Esther</a:t>
            </a:r>
            <a:endParaRPr lang="en-US" sz="2400" dirty="0">
              <a:latin typeface="Californian FB" panose="0207040306080B0302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DF9221-01C5-C297-2F5E-427B34E0A695}"/>
              </a:ext>
            </a:extLst>
          </p:cNvPr>
          <p:cNvSpPr txBox="1"/>
          <p:nvPr/>
        </p:nvSpPr>
        <p:spPr>
          <a:xfrm>
            <a:off x="944880" y="9777083"/>
            <a:ext cx="5036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fornian FB" panose="0207040306080B030204" pitchFamily="18" charset="0"/>
                <a:hlinkClick r:id="rId5"/>
              </a:rPr>
              <a:t>https://www.instagram.com/danisassi/</a:t>
            </a:r>
            <a:endParaRPr lang="en-US" sz="2400" dirty="0">
              <a:latin typeface="Californian FB" panose="0207040306080B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53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407823-ECA7-5EE5-25D2-DB0DD3A0D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57B70B-A699-C447-6759-E2E9B95B43FB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gradFill>
            <a:gsLst>
              <a:gs pos="42000">
                <a:srgbClr val="FCF5CC">
                  <a:alpha val="70000"/>
                </a:srgbClr>
              </a:gs>
              <a:gs pos="64000">
                <a:srgbClr val="F0E1BF">
                  <a:alpha val="70000"/>
                </a:srgbClr>
              </a:gs>
            </a:gsLst>
            <a:path path="shape">
              <a:fillToRect l="50000" t="50000" r="50000" b="5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A logo with smoke coming out of it&#10;&#10;Description automatically generated">
            <a:extLst>
              <a:ext uri="{FF2B5EF4-FFF2-40B4-BE49-F238E27FC236}">
                <a16:creationId xmlns:a16="http://schemas.microsoft.com/office/drawing/2014/main" id="{EBB44B9C-A16D-9A35-F8AA-83B258317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95" y="12045212"/>
            <a:ext cx="921210" cy="506923"/>
          </a:xfrm>
          <a:prstGeom prst="rect">
            <a:avLst/>
          </a:prstGeom>
          <a:scene3d>
            <a:camera prst="orthographicFront"/>
            <a:lightRig rig="threePt" dir="t"/>
          </a:scene3d>
          <a:sp3d contourW="12700">
            <a:contourClr>
              <a:schemeClr val="bg1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16F917-FFAA-1620-243B-5BF7C02EAED8}"/>
              </a:ext>
            </a:extLst>
          </p:cNvPr>
          <p:cNvSpPr txBox="1"/>
          <p:nvPr/>
        </p:nvSpPr>
        <p:spPr>
          <a:xfrm>
            <a:off x="944880" y="3030113"/>
            <a:ext cx="81788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u="sng" dirty="0">
                <a:solidFill>
                  <a:srgbClr val="393824"/>
                </a:solidFill>
                <a:latin typeface="Californian FB" panose="0207040306080B030204" pitchFamily="18" charset="0"/>
              </a:rPr>
              <a:t>Dundee Hills Resort RV Park &amp; Cottages</a:t>
            </a:r>
          </a:p>
          <a:p>
            <a:endParaRPr lang="pt-BR" sz="2800" b="1" dirty="0">
              <a:solidFill>
                <a:srgbClr val="393824"/>
              </a:solidFill>
              <a:latin typeface="Californian FB" panose="0207040306080B030204" pitchFamily="18" charset="0"/>
            </a:endParaRPr>
          </a:p>
          <a:p>
            <a:pPr>
              <a:lnSpc>
                <a:spcPct val="150000"/>
              </a:lnSpc>
            </a:pPr>
            <a:r>
              <a:rPr lang="pt-BR" sz="2800" dirty="0">
                <a:solidFill>
                  <a:srgbClr val="393824"/>
                </a:solidFill>
                <a:latin typeface="Californian FB" panose="0207040306080B030204" pitchFamily="18" charset="0"/>
              </a:rPr>
              <a:t>Estacionamento para Motorhome e Chalés no Vale Willamette, com sala de degustação no local e dezenas de mais, nas proximidades</a:t>
            </a:r>
          </a:p>
          <a:p>
            <a:pPr>
              <a:lnSpc>
                <a:spcPct val="150000"/>
              </a:lnSpc>
            </a:pPr>
            <a:endParaRPr lang="pt-BR" sz="1600" dirty="0">
              <a:solidFill>
                <a:srgbClr val="393824"/>
              </a:solidFill>
              <a:latin typeface="Californian FB" panose="0207040306080B030204" pitchFamily="18" charset="0"/>
            </a:endParaRPr>
          </a:p>
          <a:p>
            <a:pPr>
              <a:lnSpc>
                <a:spcPct val="150000"/>
              </a:lnSpc>
            </a:pPr>
            <a:r>
              <a:rPr lang="pt-BR" sz="2800" dirty="0">
                <a:solidFill>
                  <a:srgbClr val="393824"/>
                </a:solidFill>
                <a:latin typeface="Californian FB" panose="0207040306080B030204" pitchFamily="18" charset="0"/>
              </a:rPr>
              <a:t>Serviços de Guia Enoturismo</a:t>
            </a:r>
          </a:p>
          <a:p>
            <a:endParaRPr lang="pt-BR" sz="2800" dirty="0">
              <a:solidFill>
                <a:srgbClr val="393824"/>
              </a:solidFill>
              <a:latin typeface="Californian FB" panose="0207040306080B030204" pitchFamily="18" charset="0"/>
            </a:endParaRPr>
          </a:p>
          <a:p>
            <a:endParaRPr lang="pt-BR" sz="2400" dirty="0">
              <a:solidFill>
                <a:srgbClr val="393824"/>
              </a:solidFill>
              <a:latin typeface="Californian FB" panose="0207040306080B030204" pitchFamily="18" charset="0"/>
            </a:endParaRPr>
          </a:p>
          <a:p>
            <a:r>
              <a:rPr lang="pt-BR" sz="2400" dirty="0">
                <a:solidFill>
                  <a:srgbClr val="393824"/>
                </a:solidFill>
                <a:latin typeface="Californian FB" panose="0207040306080B030204" pitchFamily="18" charset="0"/>
              </a:rPr>
              <a:t>9750 NE Fox Farm Rd, Dundee, Oregon, </a:t>
            </a:r>
            <a:r>
              <a:rPr lang="pt-BR" sz="2400">
                <a:solidFill>
                  <a:srgbClr val="393824"/>
                </a:solidFill>
                <a:latin typeface="Californian FB" panose="0207040306080B030204" pitchFamily="18" charset="0"/>
              </a:rPr>
              <a:t>ZIP 97115, USA</a:t>
            </a:r>
            <a:endParaRPr lang="pt-BR" sz="2400" dirty="0">
              <a:solidFill>
                <a:srgbClr val="393824"/>
              </a:solidFill>
              <a:latin typeface="Californian FB" panose="0207040306080B030204" pitchFamily="18" charset="0"/>
            </a:endParaRPr>
          </a:p>
          <a:p>
            <a:r>
              <a:rPr lang="pt-BR" sz="2400" dirty="0">
                <a:solidFill>
                  <a:srgbClr val="393824"/>
                </a:solidFill>
                <a:latin typeface="Californian FB" panose="0207040306080B030204" pitchFamily="18" charset="0"/>
                <a:hlinkClick r:id="rId3"/>
              </a:rPr>
              <a:t>www.dundeehillsresort.com</a:t>
            </a:r>
            <a:r>
              <a:rPr lang="pt-BR" sz="2400" dirty="0">
                <a:solidFill>
                  <a:srgbClr val="393824"/>
                </a:solidFill>
                <a:latin typeface="Californian FB" panose="0207040306080B030204" pitchFamily="18" charset="0"/>
              </a:rPr>
              <a:t> </a:t>
            </a:r>
          </a:p>
          <a:p>
            <a:r>
              <a:rPr lang="pt-BR" sz="2400" dirty="0">
                <a:solidFill>
                  <a:srgbClr val="393824"/>
                </a:solidFill>
                <a:latin typeface="Californian FB" panose="0207040306080B030204" pitchFamily="18" charset="0"/>
              </a:rPr>
              <a:t>@dundeehillsresort</a:t>
            </a:r>
          </a:p>
          <a:p>
            <a:r>
              <a:rPr lang="pt-BR" sz="2400" dirty="0">
                <a:solidFill>
                  <a:srgbClr val="393824"/>
                </a:solidFill>
                <a:latin typeface="Californian FB" panose="0207040306080B030204" pitchFamily="18" charset="0"/>
              </a:rPr>
              <a:t>+1 503 899-5326</a:t>
            </a:r>
          </a:p>
          <a:p>
            <a:r>
              <a:rPr lang="pt-BR" sz="2400" dirty="0">
                <a:solidFill>
                  <a:srgbClr val="393824"/>
                </a:solidFill>
                <a:latin typeface="Californian FB" panose="0207040306080B030204" pitchFamily="18" charset="0"/>
              </a:rPr>
              <a:t>+1 971 294-5892 (whatsapp)</a:t>
            </a:r>
          </a:p>
          <a:p>
            <a:endParaRPr lang="pt-BR" sz="2800" dirty="0">
              <a:solidFill>
                <a:srgbClr val="393824"/>
              </a:solidFill>
              <a:latin typeface="Californian FB" panose="0207040306080B030204" pitchFamily="18" charset="0"/>
            </a:endParaRPr>
          </a:p>
          <a:p>
            <a:endParaRPr lang="pt-BR" sz="2800" dirty="0">
              <a:solidFill>
                <a:srgbClr val="393824"/>
              </a:solidFill>
              <a:latin typeface="Californian FB" panose="0207040306080B030204" pitchFamily="18" charset="0"/>
              <a:hlinkClick r:id="rId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13573B-4230-946A-8296-90ADF7EC00AA}"/>
              </a:ext>
            </a:extLst>
          </p:cNvPr>
          <p:cNvSpPr txBox="1"/>
          <p:nvPr/>
        </p:nvSpPr>
        <p:spPr>
          <a:xfrm>
            <a:off x="944880" y="1639331"/>
            <a:ext cx="8014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393824"/>
                </a:solidFill>
                <a:latin typeface="Californian FB" panose="0207040306080B030204" pitchFamily="18" charset="0"/>
              </a:rPr>
              <a:t>Referências</a:t>
            </a:r>
            <a:endParaRPr lang="en-US" sz="4000" dirty="0">
              <a:solidFill>
                <a:srgbClr val="393824"/>
              </a:solidFill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08124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63F29A-AB59-3F94-6C40-393E8A4BC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A8A50E9-1342-5105-D43D-FCE6CC91B789}"/>
              </a:ext>
            </a:extLst>
          </p:cNvPr>
          <p:cNvSpPr/>
          <p:nvPr/>
        </p:nvSpPr>
        <p:spPr>
          <a:xfrm>
            <a:off x="11589" y="0"/>
            <a:ext cx="9578022" cy="12801600"/>
          </a:xfrm>
          <a:prstGeom prst="rect">
            <a:avLst/>
          </a:prstGeom>
          <a:gradFill flip="none" rotWithShape="1">
            <a:gsLst>
              <a:gs pos="42000">
                <a:srgbClr val="FCF5CC">
                  <a:alpha val="70000"/>
                </a:srgbClr>
              </a:gs>
              <a:gs pos="64000">
                <a:srgbClr val="F1E4C0">
                  <a:shade val="100000"/>
                  <a:satMod val="115000"/>
                  <a:alpha val="7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spc="-300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Willamette Valey</a:t>
            </a:r>
            <a:endParaRPr lang="en-US" sz="66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pic>
        <p:nvPicPr>
          <p:cNvPr id="10" name="Picture 9" descr="A vineyard with trees and fog&#10;&#10;Description automatically generated">
            <a:extLst>
              <a:ext uri="{FF2B5EF4-FFF2-40B4-BE49-F238E27FC236}">
                <a16:creationId xmlns:a16="http://schemas.microsoft.com/office/drawing/2014/main" id="{85CB7671-9725-5F1E-BB15-BE4B378DE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662209"/>
            <a:ext cx="4762500" cy="476250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/>
            </a:outerShdw>
          </a:effectLst>
        </p:spPr>
      </p:pic>
      <p:pic>
        <p:nvPicPr>
          <p:cNvPr id="12" name="Picture 11" descr="A vineyard with trees and fog&#10;&#10;Description automatically generated">
            <a:extLst>
              <a:ext uri="{FF2B5EF4-FFF2-40B4-BE49-F238E27FC236}">
                <a16:creationId xmlns:a16="http://schemas.microsoft.com/office/drawing/2014/main" id="{D2F82CAE-4FF6-BA39-0C55-9613EEE5D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523" y="7414992"/>
            <a:ext cx="4750155" cy="4750155"/>
          </a:xfrm>
          <a:prstGeom prst="rect">
            <a:avLst/>
          </a:prstGeom>
          <a:solidFill>
            <a:schemeClr val="bg1"/>
          </a:solidFill>
          <a:effectLst>
            <a:outerShdw blurRad="50800" dist="38100" dir="13500000" algn="br" rotWithShape="0">
              <a:srgbClr val="888662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3939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0DC876-35C4-EEF3-59B1-152383F2B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A76A6A-F81B-1207-6B8C-F17BAC54F6BE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gradFill>
            <a:gsLst>
              <a:gs pos="42000">
                <a:srgbClr val="FCF5CC">
                  <a:alpha val="70000"/>
                </a:srgbClr>
              </a:gs>
              <a:gs pos="64000">
                <a:srgbClr val="F0E1BF">
                  <a:alpha val="70000"/>
                </a:srgbClr>
              </a:gs>
            </a:gsLst>
            <a:path path="shape">
              <a:fillToRect l="50000" t="50000" r="50000" b="5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logo with smoke coming out of it&#10;&#10;Description automatically generated">
            <a:extLst>
              <a:ext uri="{FF2B5EF4-FFF2-40B4-BE49-F238E27FC236}">
                <a16:creationId xmlns:a16="http://schemas.microsoft.com/office/drawing/2014/main" id="{14A75950-862F-6154-AA05-599F18929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95" y="11722848"/>
            <a:ext cx="921210" cy="506923"/>
          </a:xfrm>
          <a:prstGeom prst="rect">
            <a:avLst/>
          </a:prstGeom>
          <a:scene3d>
            <a:camera prst="orthographicFront"/>
            <a:lightRig rig="threePt" dir="t"/>
          </a:scene3d>
          <a:sp3d contourW="12700">
            <a:contourClr>
              <a:schemeClr val="bg1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E201DB-C2C1-49E6-887A-9B388838429A}"/>
              </a:ext>
            </a:extLst>
          </p:cNvPr>
          <p:cNvSpPr txBox="1"/>
          <p:nvPr/>
        </p:nvSpPr>
        <p:spPr>
          <a:xfrm>
            <a:off x="944880" y="4602480"/>
            <a:ext cx="8178800" cy="5930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 dirty="0">
                <a:solidFill>
                  <a:srgbClr val="393824"/>
                </a:solidFill>
                <a:latin typeface="Californian FB" panose="0207040306080B030204" pitchFamily="18" charset="0"/>
              </a:rPr>
              <a:t>Aninhado entre colinas suaves e florestas exuberantes, o Vale de Willamette, no coração do Oregon, é um refúgio onde a natureza e a viticultura dançam em perfeita harmonia. Aqui, o clima ameno e o solo vulcânico moldam vinhedos, que se estendem como tapetes verdes, convidando exploradores a saborear cada nuance desse </a:t>
            </a:r>
            <a:r>
              <a:rPr lang="pt-BR" sz="3200" i="1" dirty="0">
                <a:solidFill>
                  <a:srgbClr val="393824"/>
                </a:solidFill>
                <a:latin typeface="Californian FB" panose="0207040306080B030204" pitchFamily="18" charset="0"/>
              </a:rPr>
              <a:t>terroir</a:t>
            </a:r>
            <a:r>
              <a:rPr lang="pt-BR" sz="3200" dirty="0">
                <a:solidFill>
                  <a:srgbClr val="393824"/>
                </a:solidFill>
                <a:latin typeface="Californian FB" panose="0207040306080B030204" pitchFamily="18" charset="0"/>
              </a:rPr>
              <a:t> singular.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F9B4D-BA60-062E-AB02-9DD5BB409126}"/>
              </a:ext>
            </a:extLst>
          </p:cNvPr>
          <p:cNvSpPr txBox="1"/>
          <p:nvPr/>
        </p:nvSpPr>
        <p:spPr>
          <a:xfrm>
            <a:off x="944880" y="1016000"/>
            <a:ext cx="817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Willamette Valey</a:t>
            </a:r>
            <a:endParaRPr lang="en-US" sz="48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1D2D7A-9C7F-9D97-5E3D-728EFFEBDB6F}"/>
              </a:ext>
            </a:extLst>
          </p:cNvPr>
          <p:cNvSpPr txBox="1"/>
          <p:nvPr/>
        </p:nvSpPr>
        <p:spPr>
          <a:xfrm>
            <a:off x="944880" y="2278380"/>
            <a:ext cx="8178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393824"/>
                </a:solidFill>
                <a:latin typeface="Californian FB" panose="0207040306080B030204" pitchFamily="18" charset="0"/>
              </a:rPr>
              <a:t>onde a </a:t>
            </a:r>
          </a:p>
          <a:p>
            <a:r>
              <a:rPr lang="pt-BR" sz="4000" b="1" dirty="0">
                <a:solidFill>
                  <a:srgbClr val="393824"/>
                </a:solidFill>
                <a:latin typeface="Californian FB" panose="0207040306080B030204" pitchFamily="18" charset="0"/>
              </a:rPr>
              <a:t>Natureza Brinda com Elegância</a:t>
            </a:r>
            <a:endParaRPr lang="en-US" sz="4000" dirty="0">
              <a:solidFill>
                <a:srgbClr val="393824"/>
              </a:solidFill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85494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44738E-FF00-5F50-6D74-4355375C0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B0A61BE-5763-5D22-6036-03429F7E8CD8}"/>
              </a:ext>
            </a:extLst>
          </p:cNvPr>
          <p:cNvSpPr/>
          <p:nvPr/>
        </p:nvSpPr>
        <p:spPr>
          <a:xfrm>
            <a:off x="11589" y="0"/>
            <a:ext cx="9578022" cy="12801600"/>
          </a:xfrm>
          <a:prstGeom prst="rect">
            <a:avLst/>
          </a:prstGeom>
          <a:gradFill flip="none" rotWithShape="1">
            <a:gsLst>
              <a:gs pos="42000">
                <a:srgbClr val="FCF5CC">
                  <a:alpha val="70000"/>
                </a:srgbClr>
              </a:gs>
              <a:gs pos="64000">
                <a:srgbClr val="F1E4C0">
                  <a:shade val="100000"/>
                  <a:satMod val="115000"/>
                  <a:alpha val="7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r>
              <a:rPr lang="pt-BR" sz="6400" b="1" spc="-300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Pinot Noir</a:t>
            </a:r>
            <a:endParaRPr lang="en-US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pic>
        <p:nvPicPr>
          <p:cNvPr id="4" name="Picture 3" descr="A glass of wine on a table&#10;&#10;Description automatically generated">
            <a:extLst>
              <a:ext uri="{FF2B5EF4-FFF2-40B4-BE49-F238E27FC236}">
                <a16:creationId xmlns:a16="http://schemas.microsoft.com/office/drawing/2014/main" id="{DDF1327C-FA03-C54B-08BB-95915FD428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200" y="7391400"/>
            <a:ext cx="4762800" cy="47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451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5533CF-41A9-5F8E-5EE7-11ED4FE0F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EA87B7-2386-5924-12BF-4E49D249002D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gradFill>
            <a:gsLst>
              <a:gs pos="42000">
                <a:srgbClr val="FCF5CC">
                  <a:alpha val="70000"/>
                </a:srgbClr>
              </a:gs>
              <a:gs pos="64000">
                <a:srgbClr val="F0E1BF">
                  <a:alpha val="70000"/>
                </a:srgbClr>
              </a:gs>
            </a:gsLst>
            <a:path path="shape">
              <a:fillToRect l="50000" t="50000" r="50000" b="5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logo with smoke coming out of it&#10;&#10;Description automatically generated">
            <a:extLst>
              <a:ext uri="{FF2B5EF4-FFF2-40B4-BE49-F238E27FC236}">
                <a16:creationId xmlns:a16="http://schemas.microsoft.com/office/drawing/2014/main" id="{6A8D92C3-1C45-24C9-9D9F-9695F6BCC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95" y="11722848"/>
            <a:ext cx="921210" cy="506923"/>
          </a:xfrm>
          <a:prstGeom prst="rect">
            <a:avLst/>
          </a:prstGeom>
          <a:scene3d>
            <a:camera prst="orthographicFront"/>
            <a:lightRig rig="threePt" dir="t"/>
          </a:scene3d>
          <a:sp3d contourW="12700">
            <a:contourClr>
              <a:schemeClr val="bg1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57D3B2-963A-098A-67CD-F17FB70B3015}"/>
              </a:ext>
            </a:extLst>
          </p:cNvPr>
          <p:cNvSpPr txBox="1"/>
          <p:nvPr/>
        </p:nvSpPr>
        <p:spPr>
          <a:xfrm>
            <a:off x="944880" y="3954780"/>
            <a:ext cx="8178800" cy="5189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 dirty="0">
                <a:solidFill>
                  <a:srgbClr val="393824"/>
                </a:solidFill>
                <a:latin typeface="Californian FB" panose="0207040306080B030204" pitchFamily="18" charset="0"/>
              </a:rPr>
              <a:t>O Pinot Noir encontrou no Vale de Willamette seu lar perfeito. Suave, complexo e elegante, esse vinho expressa a autenticidade da região em cada gole. Com notas de frutas vermelhas, toques terrosos e uma acidez equilibrada, o Pinot Noir daqui é um convite a momentos de contemplação e prazer.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FDF7F4-9A79-AA0D-B4E1-222EB5D00972}"/>
              </a:ext>
            </a:extLst>
          </p:cNvPr>
          <p:cNvSpPr txBox="1"/>
          <p:nvPr/>
        </p:nvSpPr>
        <p:spPr>
          <a:xfrm>
            <a:off x="944880" y="1041400"/>
            <a:ext cx="817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Pinot Noir </a:t>
            </a:r>
            <a:endParaRPr lang="en-US" sz="48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77C985-FF30-F41A-01F3-37CC90505647}"/>
              </a:ext>
            </a:extLst>
          </p:cNvPr>
          <p:cNvSpPr txBox="1"/>
          <p:nvPr/>
        </p:nvSpPr>
        <p:spPr>
          <a:xfrm>
            <a:off x="944880" y="2113280"/>
            <a:ext cx="817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393824"/>
                </a:solidFill>
                <a:latin typeface="Californian FB" panose="0207040306080B030204" pitchFamily="18" charset="0"/>
              </a:rPr>
              <a:t>a Alma do Vale</a:t>
            </a:r>
            <a:endParaRPr lang="en-US" sz="4000" dirty="0">
              <a:solidFill>
                <a:srgbClr val="393824"/>
              </a:solidFill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06967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A3CA39-ACDB-9040-7901-8FA0D2FAC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EB05F74-EF67-BA97-D3E6-1F8C41E1B430}"/>
              </a:ext>
            </a:extLst>
          </p:cNvPr>
          <p:cNvSpPr/>
          <p:nvPr/>
        </p:nvSpPr>
        <p:spPr>
          <a:xfrm>
            <a:off x="11589" y="0"/>
            <a:ext cx="9578022" cy="12801600"/>
          </a:xfrm>
          <a:prstGeom prst="rect">
            <a:avLst/>
          </a:prstGeom>
          <a:gradFill flip="none" rotWithShape="1">
            <a:gsLst>
              <a:gs pos="42000">
                <a:srgbClr val="FCF5CC">
                  <a:alpha val="70000"/>
                </a:srgbClr>
              </a:gs>
              <a:gs pos="64000">
                <a:srgbClr val="F1E4C0">
                  <a:shade val="100000"/>
                  <a:satMod val="115000"/>
                  <a:alpha val="7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r>
              <a:rPr lang="pt-BR" sz="6400" b="1" spc="-300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Chardonnay</a:t>
            </a:r>
            <a:endParaRPr lang="en-US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pic>
        <p:nvPicPr>
          <p:cNvPr id="4" name="Picture 3" descr="A glass of wine in front of a vineyard&#10;&#10;Description automatically generated">
            <a:extLst>
              <a:ext uri="{FF2B5EF4-FFF2-40B4-BE49-F238E27FC236}">
                <a16:creationId xmlns:a16="http://schemas.microsoft.com/office/drawing/2014/main" id="{2B3D2081-F505-C069-9456-4888073B0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200" y="7391400"/>
            <a:ext cx="4762800" cy="47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429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B3BEAC-91E4-1823-97E9-12D3297CC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A3A3B8-86BB-0C28-BE95-63ABF4E7902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gradFill>
            <a:gsLst>
              <a:gs pos="42000">
                <a:srgbClr val="FCF5CC">
                  <a:alpha val="70000"/>
                </a:srgbClr>
              </a:gs>
              <a:gs pos="64000">
                <a:srgbClr val="F0E1BF">
                  <a:alpha val="70000"/>
                </a:srgbClr>
              </a:gs>
            </a:gsLst>
            <a:path path="shape">
              <a:fillToRect l="50000" t="50000" r="50000" b="5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logo with smoke coming out of it&#10;&#10;Description automatically generated">
            <a:extLst>
              <a:ext uri="{FF2B5EF4-FFF2-40B4-BE49-F238E27FC236}">
                <a16:creationId xmlns:a16="http://schemas.microsoft.com/office/drawing/2014/main" id="{8BC11216-1B72-BC4C-1F2D-8F535940DC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95" y="11722848"/>
            <a:ext cx="921210" cy="506923"/>
          </a:xfrm>
          <a:prstGeom prst="rect">
            <a:avLst/>
          </a:prstGeom>
          <a:scene3d>
            <a:camera prst="orthographicFront"/>
            <a:lightRig rig="threePt" dir="t"/>
          </a:scene3d>
          <a:sp3d contourW="12700">
            <a:contourClr>
              <a:schemeClr val="bg1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1005EF-CBB7-27B7-7739-CD3E3D1680BB}"/>
              </a:ext>
            </a:extLst>
          </p:cNvPr>
          <p:cNvSpPr txBox="1"/>
          <p:nvPr/>
        </p:nvSpPr>
        <p:spPr>
          <a:xfrm>
            <a:off x="944880" y="3954780"/>
            <a:ext cx="8178800" cy="3711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 dirty="0">
                <a:solidFill>
                  <a:srgbClr val="393824"/>
                </a:solidFill>
                <a:latin typeface="Californian FB" panose="0207040306080B030204" pitchFamily="18" charset="0"/>
              </a:rPr>
              <a:t>O Chardonnay do Vale de Willamette é uma celebração da pureza e frescor. De corpo médio e acidez vibrante, revela aromas de maçã verde, pêssego e sutis notas minerais. Uma experiência, que reflete a elegância natural da região.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0CC085-7CCD-D922-0FD0-3CA8E93565F5}"/>
              </a:ext>
            </a:extLst>
          </p:cNvPr>
          <p:cNvSpPr txBox="1"/>
          <p:nvPr/>
        </p:nvSpPr>
        <p:spPr>
          <a:xfrm>
            <a:off x="944880" y="1054100"/>
            <a:ext cx="8178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6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Chardonnay</a:t>
            </a:r>
            <a:endParaRPr lang="en-US" sz="56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0DFC56-58C0-967F-38F2-D77E44B9D104}"/>
              </a:ext>
            </a:extLst>
          </p:cNvPr>
          <p:cNvSpPr txBox="1"/>
          <p:nvPr/>
        </p:nvSpPr>
        <p:spPr>
          <a:xfrm>
            <a:off x="944880" y="2291080"/>
            <a:ext cx="817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393824"/>
                </a:solidFill>
                <a:latin typeface="Californian FB" panose="0207040306080B030204" pitchFamily="18" charset="0"/>
              </a:rPr>
              <a:t>a Pureza em Forma de Vinho</a:t>
            </a:r>
          </a:p>
        </p:txBody>
      </p:sp>
    </p:spTree>
    <p:extLst>
      <p:ext uri="{BB962C8B-B14F-4D97-AF65-F5344CB8AC3E}">
        <p14:creationId xmlns:p14="http://schemas.microsoft.com/office/powerpoint/2010/main" val="2175658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4ACE84-C3F5-1E50-3201-08AA365EA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316F039-B815-F1AE-BB71-AD0ADDF4BEAA}"/>
              </a:ext>
            </a:extLst>
          </p:cNvPr>
          <p:cNvSpPr/>
          <p:nvPr/>
        </p:nvSpPr>
        <p:spPr>
          <a:xfrm>
            <a:off x="11589" y="0"/>
            <a:ext cx="9578022" cy="12801600"/>
          </a:xfrm>
          <a:prstGeom prst="rect">
            <a:avLst/>
          </a:prstGeom>
          <a:gradFill flip="none" rotWithShape="1">
            <a:gsLst>
              <a:gs pos="42000">
                <a:srgbClr val="FCF5CC">
                  <a:alpha val="70000"/>
                </a:srgbClr>
              </a:gs>
              <a:gs pos="64000">
                <a:srgbClr val="F1E4C0">
                  <a:shade val="100000"/>
                  <a:satMod val="115000"/>
                  <a:alpha val="7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t-BR" sz="56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56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56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56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56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endParaRPr lang="pt-BR" sz="56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  <a:p>
            <a:pPr algn="ctr"/>
            <a:r>
              <a:rPr lang="pt-BR" sz="6400" b="1" spc="-300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Riesling, </a:t>
            </a:r>
          </a:p>
          <a:p>
            <a:pPr algn="ctr"/>
            <a:r>
              <a:rPr lang="pt-BR" sz="6400" b="1" spc="-300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Pinot Gris e Gamay</a:t>
            </a:r>
            <a:endParaRPr lang="en-US" sz="6400" b="1" spc="-300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pic>
        <p:nvPicPr>
          <p:cNvPr id="3" name="Picture 2" descr="A glass of wine on a table&#10;&#10;Description automatically generated">
            <a:extLst>
              <a:ext uri="{FF2B5EF4-FFF2-40B4-BE49-F238E27FC236}">
                <a16:creationId xmlns:a16="http://schemas.microsoft.com/office/drawing/2014/main" id="{AA7A5E14-CEBA-3A26-FEF4-569BA1295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200" y="7391400"/>
            <a:ext cx="4762800" cy="47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52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2000">
              <a:srgbClr val="FCF5CC">
                <a:alpha val="70000"/>
              </a:srgbClr>
            </a:gs>
            <a:gs pos="64000">
              <a:srgbClr val="F1E4C0">
                <a:shade val="100000"/>
                <a:satMod val="115000"/>
                <a:alpha val="70000"/>
              </a:srgb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2D0A4A-545C-F362-7C19-16503C3CB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56AFF8-6EEA-F401-3711-732F7B9ADD08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gradFill>
            <a:gsLst>
              <a:gs pos="42000">
                <a:srgbClr val="FCF5CC">
                  <a:alpha val="70000"/>
                </a:srgbClr>
              </a:gs>
              <a:gs pos="64000">
                <a:srgbClr val="F0E1BF">
                  <a:alpha val="70000"/>
                </a:srgbClr>
              </a:gs>
            </a:gsLst>
            <a:path path="shape">
              <a:fillToRect l="50000" t="50000" r="50000" b="5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logo with smoke coming out of it&#10;&#10;Description automatically generated">
            <a:extLst>
              <a:ext uri="{FF2B5EF4-FFF2-40B4-BE49-F238E27FC236}">
                <a16:creationId xmlns:a16="http://schemas.microsoft.com/office/drawing/2014/main" id="{29489470-6947-C786-0970-5562E6BAC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95" y="11722848"/>
            <a:ext cx="921210" cy="506923"/>
          </a:xfrm>
          <a:prstGeom prst="rect">
            <a:avLst/>
          </a:prstGeom>
          <a:scene3d>
            <a:camera prst="orthographicFront"/>
            <a:lightRig rig="threePt" dir="t"/>
          </a:scene3d>
          <a:sp3d contourW="12700">
            <a:contourClr>
              <a:schemeClr val="bg1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781D4-BB38-F64C-20FF-600EAC73D900}"/>
              </a:ext>
            </a:extLst>
          </p:cNvPr>
          <p:cNvSpPr txBox="1"/>
          <p:nvPr/>
        </p:nvSpPr>
        <p:spPr>
          <a:xfrm>
            <a:off x="944880" y="4640580"/>
            <a:ext cx="8178800" cy="445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 dirty="0">
                <a:solidFill>
                  <a:srgbClr val="393824"/>
                </a:solidFill>
                <a:latin typeface="Californian FB" panose="0207040306080B030204" pitchFamily="18" charset="0"/>
              </a:rPr>
              <a:t>Além do icônico Pinot Noir e do refinado Chardonnay, o Vale também brinda os apreciadores com variedades como Riesling, Pinot Gris e Gamay. Cada casta traduz a diversidade e a riqueza de um </a:t>
            </a:r>
            <a:r>
              <a:rPr lang="pt-BR" sz="3200" i="1" dirty="0">
                <a:solidFill>
                  <a:srgbClr val="393824"/>
                </a:solidFill>
                <a:latin typeface="Californian FB" panose="0207040306080B030204" pitchFamily="18" charset="0"/>
              </a:rPr>
              <a:t>terroir,</a:t>
            </a:r>
            <a:r>
              <a:rPr lang="pt-BR" sz="3200" dirty="0">
                <a:solidFill>
                  <a:srgbClr val="393824"/>
                </a:solidFill>
                <a:latin typeface="Californian FB" panose="0207040306080B030204" pitchFamily="18" charset="0"/>
              </a:rPr>
              <a:t> que inspira vinhos autêuticos e memoráveis.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98CFF9-9737-9B9E-2CE3-DF38158939DE}"/>
              </a:ext>
            </a:extLst>
          </p:cNvPr>
          <p:cNvSpPr txBox="1"/>
          <p:nvPr/>
        </p:nvSpPr>
        <p:spPr>
          <a:xfrm>
            <a:off x="944880" y="1066800"/>
            <a:ext cx="93548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Riesling, </a:t>
            </a:r>
          </a:p>
          <a:p>
            <a:r>
              <a:rPr lang="pt-BR" sz="4800" b="1" dirty="0">
                <a:solidFill>
                  <a:srgbClr val="39382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Aldhabi" panose="01000000000000000000" pitchFamily="2" charset="-78"/>
              </a:rPr>
              <a:t>Pinot Gris e Gamay</a:t>
            </a:r>
            <a:endParaRPr lang="en-US" sz="4800" b="1" dirty="0">
              <a:solidFill>
                <a:srgbClr val="39382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0AD31A-71A6-7DAD-F64E-3AB2CFFD008A}"/>
              </a:ext>
            </a:extLst>
          </p:cNvPr>
          <p:cNvSpPr txBox="1"/>
          <p:nvPr/>
        </p:nvSpPr>
        <p:spPr>
          <a:xfrm>
            <a:off x="944880" y="3002280"/>
            <a:ext cx="817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393824"/>
                </a:solidFill>
                <a:latin typeface="Californian FB" panose="0207040306080B030204" pitchFamily="18" charset="0"/>
              </a:rPr>
              <a:t>outras Jóias da Viticultura</a:t>
            </a:r>
            <a:endParaRPr lang="en-US" sz="4000" dirty="0">
              <a:solidFill>
                <a:srgbClr val="393824"/>
              </a:solidFill>
              <a:latin typeface="Californian FB" panose="0207040306080B030204" pitchFamily="18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96701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2395</TotalTime>
  <Words>550</Words>
  <Application>Microsoft Office PowerPoint</Application>
  <PresentationFormat>A3 Paper (297x420 mm)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Californian FB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Daniela Esther Sassi</dc:creator>
  <cp:lastModifiedBy>Daniela Esther Sassi</cp:lastModifiedBy>
  <cp:revision>2</cp:revision>
  <dcterms:created xsi:type="dcterms:W3CDTF">2025-01-14T10:32:04Z</dcterms:created>
  <dcterms:modified xsi:type="dcterms:W3CDTF">2025-01-16T02:51:23Z</dcterms:modified>
</cp:coreProperties>
</file>

<file path=docProps/thumbnail.jpeg>
</file>